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61" r:id="rId4"/>
    <p:sldId id="272" r:id="rId5"/>
    <p:sldId id="269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60" r:id="rId18"/>
  </p:sldIdLst>
  <p:sldSz cx="12192000" cy="6858000"/>
  <p:notesSz cx="6858000" cy="9144000"/>
  <p:embeddedFontLst>
    <p:embeddedFont>
      <p:font typeface="Open Sans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126" y="28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ВЫПУСКНАЯ КВАЛИФИКАЦИОННАЯ РАБОТА по курсу «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 smtClean="0"/>
              <a:t>Science</a:t>
            </a:r>
            <a:r>
              <a:rPr lang="ru-RU" dirty="0" smtClean="0"/>
              <a:t> </a:t>
            </a:r>
            <a:r>
              <a:rPr lang="en-US" dirty="0" smtClean="0"/>
              <a:t>Pro</a:t>
            </a:r>
            <a:r>
              <a:rPr lang="ru-RU" dirty="0" smtClean="0"/>
              <a:t>» 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Кирпичев Артем Игоревич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8" y="1330758"/>
            <a:ext cx="5360575" cy="5265985"/>
          </a:xfrm>
        </p:spPr>
        <p:txBody>
          <a:bodyPr>
            <a:normAutofit/>
          </a:bodyPr>
          <a:lstStyle/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Для метода Деревья решений(</a:t>
            </a:r>
            <a:r>
              <a:rPr lang="en-US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Random Forest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)</a:t>
            </a:r>
            <a:r>
              <a:rPr lang="en-US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поиск </a:t>
            </a:r>
            <a:r>
              <a:rPr lang="ru-RU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гиперпараметров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методом </a:t>
            </a:r>
            <a:r>
              <a:rPr lang="en-US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GridSearchCV</a:t>
            </a:r>
            <a:r>
              <a:rPr lang="en-US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с количеством блоков 10</a:t>
            </a:r>
            <a:endParaRPr lang="ru-RU"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7190966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Поиск </a:t>
              </a:r>
              <a:r>
                <a:rPr lang="ru-RU" sz="2800" spc="180" dirty="0" err="1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гиперпараметров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49" y="1330758"/>
            <a:ext cx="5708469" cy="54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3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-111210" y="1330758"/>
            <a:ext cx="5678144" cy="5265985"/>
          </a:xfrm>
        </p:spPr>
        <p:txBody>
          <a:bodyPr>
            <a:normAutofit/>
          </a:bodyPr>
          <a:lstStyle/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 Графики прогнозных значений для методов: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 Метод опорных векторов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 Линейная регрессия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 </a:t>
            </a:r>
            <a:r>
              <a:rPr lang="ru-RU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Стахастический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градиентный спуск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 Многослойный </a:t>
            </a:r>
            <a:r>
              <a:rPr lang="ru-RU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перцептрон</a:t>
            </a:r>
            <a:endParaRPr lang="ru-RU" sz="2400" spc="180" dirty="0" smtClean="0">
              <a:ln>
                <a:solidFill>
                  <a:srgbClr val="065CAB"/>
                </a:solidFill>
              </a:ln>
              <a:solidFill>
                <a:srgbClr val="065CAB"/>
              </a:solidFill>
            </a:endParaRP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 Градиентный </a:t>
            </a:r>
            <a:r>
              <a:rPr lang="ru-RU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бустинг</a:t>
            </a:r>
            <a:endParaRPr lang="ru-RU" sz="2400" spc="180" dirty="0" smtClean="0">
              <a:ln>
                <a:solidFill>
                  <a:srgbClr val="065CAB"/>
                </a:solidFill>
              </a:ln>
              <a:solidFill>
                <a:srgbClr val="065CAB"/>
              </a:solidFill>
            </a:endParaRP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 Дерево принятия решений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 Лассо</a:t>
            </a:r>
            <a:endParaRPr lang="ru-RU"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2886645" y="366478"/>
            <a:ext cx="8863254" cy="768815"/>
            <a:chOff x="1296097" y="3396854"/>
            <a:chExt cx="5693472" cy="768815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296097" y="3396854"/>
              <a:ext cx="569347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моделей для прогноза модуль упругости при растяжении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203" y="1223318"/>
            <a:ext cx="6557796" cy="568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7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09954" y="1330758"/>
            <a:ext cx="5056979" cy="5265985"/>
          </a:xfrm>
        </p:spPr>
        <p:txBody>
          <a:bodyPr>
            <a:normAutofit/>
          </a:bodyPr>
          <a:lstStyle/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 Для </a:t>
            </a:r>
            <a:r>
              <a:rPr lang="ru-RU" sz="24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метода Случайный лес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 Поиск </a:t>
            </a:r>
            <a:r>
              <a:rPr lang="ru-RU" sz="24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оптимальных </a:t>
            </a:r>
            <a:r>
              <a:rPr lang="ru-RU" sz="2400" spc="180" dirty="0" err="1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гиперпараметров</a:t>
            </a:r>
            <a:r>
              <a:rPr lang="ru-RU" sz="24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, обучение модели, оценка точности на тестовом наборе данных</a:t>
            </a:r>
            <a:endParaRPr lang="ru-RU" sz="24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cs typeface="ALS Sector Bold" pitchFamily="2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8" y="469293"/>
            <a:ext cx="7953200" cy="666000"/>
            <a:chOff x="1476752" y="3499669"/>
            <a:chExt cx="5108882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2" y="3499669"/>
              <a:ext cx="510888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Прогноз модуля упругости при растяжении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85" y="1330758"/>
            <a:ext cx="6253207" cy="55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9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73627" y="1330758"/>
            <a:ext cx="5293306" cy="5265985"/>
          </a:xfrm>
        </p:spPr>
        <p:txBody>
          <a:bodyPr>
            <a:normAutofit/>
          </a:bodyPr>
          <a:lstStyle/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Создание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нейронной сети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Нормализация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данных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Обучение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на обучающей выборке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Проверка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на тестовой выборке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Проверка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потери модели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Построение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графика потерь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Arial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8" y="469293"/>
            <a:ext cx="8582019" cy="666000"/>
            <a:chOff x="1476752" y="3499669"/>
            <a:chExt cx="5512815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2" y="3499669"/>
              <a:ext cx="5512815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Нейронная сеть для соотношения «матрица-наполнитель»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98" y="1330758"/>
            <a:ext cx="5950101" cy="55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7924" y="1330758"/>
            <a:ext cx="5319345" cy="5265985"/>
          </a:xfrm>
        </p:spPr>
        <p:txBody>
          <a:bodyPr>
            <a:normAutofit/>
          </a:bodyPr>
          <a:lstStyle/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Создание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второй нейронной сети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Нормализация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данных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Разбиение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выборки на обучающую и тестовую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Обучение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модели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Проверка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на потери модели</a:t>
            </a:r>
          </a:p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Оценка </a:t>
            </a:r>
            <a:r>
              <a:rPr lang="ru-RU" sz="28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модели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8879959" cy="666000"/>
            <a:chOff x="1476753" y="3499669"/>
            <a:chExt cx="5704202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570420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Вторая нейронная сеть для соотношения «матрица-наполнитель»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41" y="1330758"/>
            <a:ext cx="6174258" cy="55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7924" y="1330758"/>
            <a:ext cx="5015417" cy="5265985"/>
          </a:xfrm>
        </p:spPr>
        <p:txBody>
          <a:bodyPr>
            <a:normAutofit/>
          </a:bodyPr>
          <a:lstStyle/>
          <a:p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Создал веб-приложение на </a:t>
            </a:r>
            <a:r>
              <a:rPr lang="ru-RU" sz="28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фреймворке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</a:t>
            </a:r>
            <a:r>
              <a:rPr lang="en-US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Flask</a:t>
            </a:r>
          </a:p>
          <a:p>
            <a:r>
              <a:rPr lang="en-US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На выходе пользователь получает результат прогноза </a:t>
            </a:r>
            <a:endParaRPr lang="en-US" sz="2800" spc="180" dirty="0" smtClean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Arial"/>
            </a:endParaRPr>
          </a:p>
          <a:p>
            <a:r>
              <a:rPr lang="en-US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  </a:t>
            </a:r>
            <a:r>
              <a:rPr lang="ru-RU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Загрузка материалов на </a:t>
            </a:r>
            <a:r>
              <a:rPr lang="en-US" sz="28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ea typeface="+mn-ea"/>
                <a:cs typeface="ALS Sector Bold" pitchFamily="2" charset="0"/>
                <a:sym typeface="Arial"/>
              </a:rPr>
              <a:t>Github.com</a:t>
            </a:r>
            <a:endParaRPr lang="ru-RU" sz="28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ea typeface="+mn-ea"/>
              <a:cs typeface="ALS Sector Bold" pitchFamily="2" charset="0"/>
              <a:sym typeface="Arial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8879959" cy="666000"/>
            <a:chOff x="1476753" y="3499669"/>
            <a:chExt cx="5704202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5704202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Создание приложения и сохранения на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</a:t>
              </a:r>
              <a:r>
                <a:rPr lang="en-US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Github.com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914" y="1482661"/>
            <a:ext cx="3175688" cy="31509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56" y="4981003"/>
            <a:ext cx="5191125" cy="15906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41" y="2057400"/>
            <a:ext cx="3432572" cy="18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59" y="1346886"/>
            <a:ext cx="11405287" cy="497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8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7257866" cy="844859"/>
            <a:chOff x="1476753" y="3499669"/>
            <a:chExt cx="8741173" cy="844859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796836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b="1" dirty="0" smtClean="0">
                  <a:solidFill>
                    <a:schemeClr val="tx1"/>
                  </a:solidFill>
                </a:rPr>
                <a:t>Тема выпускной работы: Прогнозирование конечных свойств новых материалов(композиционных материалов)</a:t>
              </a:r>
              <a:endParaRPr lang="ru-RU" dirty="0" smtClean="0">
                <a:solidFill>
                  <a:schemeClr val="tx1"/>
                </a:solidFill>
              </a:endParaRPr>
            </a:p>
            <a:p>
              <a:r>
                <a:rPr lang="ru-RU" dirty="0" smtClean="0"/>
                <a:t>новых материалов (композиционных материалов). </a:t>
              </a:r>
              <a:endParaRPr lang="ru-RU" dirty="0"/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127877" y="3678528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1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2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3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4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5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306" y="1455497"/>
            <a:ext cx="5023694" cy="52538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6638"/>
            <a:ext cx="12192000" cy="51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</a:t>
            </a:r>
          </a:p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Список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Список</a:t>
            </a:r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Список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Список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Подзаголовок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6450905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Выполнение работы, построение схем и графиков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7" y="1436262"/>
            <a:ext cx="11613187" cy="38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6" y="1333688"/>
            <a:ext cx="5103491" cy="510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 smtClean="0">
                <a:solidFill>
                  <a:schemeClr val="bg2">
                    <a:lumMod val="50000"/>
                  </a:schemeClr>
                </a:solidFill>
              </a:rPr>
              <a:t>Импортируем необ</a:t>
            </a:r>
            <a:r>
              <a:rPr lang="ru-RU" sz="2600" dirty="0" smtClean="0">
                <a:solidFill>
                  <a:schemeClr val="bg2">
                    <a:lumMod val="50000"/>
                  </a:schemeClr>
                </a:solidFill>
              </a:rPr>
              <a:t>ходимые</a:t>
            </a:r>
          </a:p>
          <a:p>
            <a:r>
              <a:rPr lang="ru-RU" sz="2600" dirty="0" smtClean="0">
                <a:solidFill>
                  <a:schemeClr val="bg2">
                    <a:lumMod val="50000"/>
                  </a:schemeClr>
                </a:solidFill>
              </a:rPr>
              <a:t>библиотеки</a:t>
            </a:r>
          </a:p>
          <a:p>
            <a:r>
              <a:rPr lang="ru-RU" sz="2600" dirty="0" smtClean="0">
                <a:solidFill>
                  <a:schemeClr val="bg2">
                    <a:lumMod val="50000"/>
                  </a:schemeClr>
                </a:solidFill>
              </a:rPr>
              <a:t>Загружаем файлы</a:t>
            </a:r>
          </a:p>
          <a:p>
            <a:r>
              <a:rPr lang="ru-RU" sz="2600" dirty="0" smtClean="0">
                <a:solidFill>
                  <a:schemeClr val="bg2">
                    <a:lumMod val="50000"/>
                  </a:schemeClr>
                </a:solidFill>
              </a:rPr>
              <a:t>Объединяем файлы по типу</a:t>
            </a:r>
          </a:p>
          <a:p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Inner</a:t>
            </a:r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ru-RU" sz="2600" dirty="0" smtClean="0">
                <a:solidFill>
                  <a:schemeClr val="bg2">
                    <a:lumMod val="50000"/>
                  </a:schemeClr>
                </a:solidFill>
              </a:rPr>
              <a:t>Разведочный анализ:</a:t>
            </a:r>
          </a:p>
          <a:p>
            <a:r>
              <a:rPr lang="ru-RU" sz="2600" dirty="0" smtClean="0">
                <a:solidFill>
                  <a:schemeClr val="bg2">
                    <a:lumMod val="50000"/>
                  </a:schemeClr>
                </a:solidFill>
              </a:rPr>
              <a:t>изучаем информацию о</a:t>
            </a:r>
          </a:p>
          <a:p>
            <a:r>
              <a:rPr lang="ru-RU" sz="2600" dirty="0" err="1" smtClean="0">
                <a:solidFill>
                  <a:schemeClr val="bg2">
                    <a:lumMod val="50000"/>
                  </a:schemeClr>
                </a:solidFill>
              </a:rPr>
              <a:t>датасетах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ru-RU" sz="2600" dirty="0" smtClean="0">
                <a:solidFill>
                  <a:schemeClr val="bg2">
                    <a:lumMod val="50000"/>
                  </a:schemeClr>
                </a:solidFill>
              </a:rPr>
              <a:t> проверка данных,</a:t>
            </a:r>
          </a:p>
          <a:p>
            <a:r>
              <a:rPr lang="ru-RU" sz="2600" dirty="0" smtClean="0">
                <a:solidFill>
                  <a:schemeClr val="bg2">
                    <a:lumMod val="50000"/>
                  </a:schemeClr>
                </a:solidFill>
              </a:rPr>
              <a:t>проверка пропусков</a:t>
            </a:r>
            <a:endParaRPr lang="ru-RU" sz="26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Google Shape;175;p7">
            <a:extLst>
              <a:ext uri="{FF2B5EF4-FFF2-40B4-BE49-F238E27FC236}">
                <a16:creationId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8260537" y="1333690"/>
            <a:ext cx="3470313" cy="49312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48080" y="385367"/>
            <a:ext cx="7928331" cy="697172"/>
            <a:chOff x="1431729" y="3468497"/>
            <a:chExt cx="9548662" cy="697172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31729" y="3468497"/>
              <a:ext cx="941358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b="1" spc="180" dirty="0" smtClean="0">
                  <a:solidFill>
                    <a:schemeClr val="bg2">
                      <a:lumMod val="50000"/>
                    </a:schemeClr>
                  </a:solidFill>
                  <a:latin typeface="ALS Sector Bold" pitchFamily="2" charset="0"/>
                  <a:cs typeface="ALS Sector Bold" pitchFamily="2" charset="0"/>
                </a:rPr>
                <a:t>Объединение файлов и разведочный анализ</a:t>
              </a:r>
              <a:endParaRPr lang="ru-RU" sz="2800" b="1" spc="180" dirty="0">
                <a:solidFill>
                  <a:schemeClr val="bg2">
                    <a:lumMod val="50000"/>
                  </a:schemeClr>
                </a:solidFill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890342" y="3468497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46" y="1181895"/>
            <a:ext cx="6054472" cy="552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8782" y="1368466"/>
            <a:ext cx="4806734" cy="458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Изучение описательной статистики данных(минимальное, максимальное значение, квартили, медиана, стандартное отклонение, среднее значение и т.д.)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Просмотр основных параметров анализа данных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Проверка дата сета на пропущенные и дублирующие данные</a:t>
            </a: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Вычисление коэффициентов ранговой корреляции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Кендалл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и Пирсона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7662817" cy="794670"/>
            <a:chOff x="1476752" y="3499669"/>
            <a:chExt cx="9228884" cy="79467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2" y="3499669"/>
              <a:ext cx="8676333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Описательная статистика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615587" y="362833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2" y="1135292"/>
            <a:ext cx="5980243" cy="572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8" y="1330758"/>
            <a:ext cx="5360575" cy="5265985"/>
          </a:xfrm>
        </p:spPr>
        <p:txBody>
          <a:bodyPr>
            <a:normAutofit/>
          </a:bodyPr>
          <a:lstStyle/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Построение гистограммы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распределения каждой из 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переменных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Диаграммы «ящиков с усами»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Графики рассеяния точек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Графики квантиль-квантиль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Тепловые карты</a:t>
            </a:r>
            <a:endParaRPr lang="ru-RU"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7190966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Визуализация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34" y="1330758"/>
            <a:ext cx="6182966" cy="55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6716" y="1330758"/>
            <a:ext cx="5292970" cy="5265985"/>
          </a:xfrm>
        </p:spPr>
        <p:txBody>
          <a:bodyPr>
            <a:normAutofit/>
          </a:bodyPr>
          <a:lstStyle/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 Подсчет количества значений методом 3 сигм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 Исключение выбросов методом </a:t>
            </a:r>
            <a:r>
              <a:rPr lang="ru-RU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межквартильного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расстояния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 Построение графиков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2" y="469293"/>
            <a:ext cx="7310181" cy="666000"/>
            <a:chOff x="1476754" y="3499669"/>
            <a:chExt cx="469582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55333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032" y="1330758"/>
            <a:ext cx="6343111" cy="51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31886" y="1330758"/>
            <a:ext cx="5341451" cy="5265985"/>
          </a:xfrm>
        </p:spPr>
        <p:txBody>
          <a:bodyPr>
            <a:normAutofit/>
          </a:bodyPr>
          <a:lstStyle/>
          <a:p>
            <a:r>
              <a:rPr lang="en-US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 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Построение графика плотности ядра</a:t>
            </a:r>
          </a:p>
          <a:p>
            <a:r>
              <a:rPr lang="en-US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 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Нормализация данных</a:t>
            </a:r>
            <a:r>
              <a:rPr lang="en-US" sz="24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</a:t>
            </a:r>
            <a:r>
              <a:rPr lang="en-US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MinMaxScaler</a:t>
            </a:r>
            <a:endParaRPr lang="en-US" sz="2400" spc="180" dirty="0" smtClean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cs typeface="ALS Sector Bold" pitchFamily="2" charset="0"/>
            </a:endParaRPr>
          </a:p>
          <a:p>
            <a:r>
              <a:rPr lang="en-US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  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Нормализация данных </a:t>
            </a:r>
            <a:r>
              <a:rPr lang="en-US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Normalizer</a:t>
            </a:r>
          </a:p>
          <a:p>
            <a:r>
              <a:rPr lang="en-US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  </a:t>
            </a:r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Стандартизация данных </a:t>
            </a:r>
            <a:r>
              <a:rPr lang="en-US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StandartScaler</a:t>
            </a:r>
            <a:endParaRPr lang="ru-RU" sz="2400" spc="180" dirty="0">
              <a:ln>
                <a:solidFill>
                  <a:srgbClr val="065CAB"/>
                </a:solidFill>
              </a:ln>
              <a:solidFill>
                <a:srgbClr val="065CAB"/>
              </a:solidFill>
              <a:latin typeface="ALS Sector Bold" pitchFamily="2" charset="0"/>
              <a:cs typeface="ALS Sector Bold" pitchFamily="2" charset="0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7190966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89" y="1135293"/>
            <a:ext cx="5930421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3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8" y="1330758"/>
            <a:ext cx="5360575" cy="5265985"/>
          </a:xfrm>
        </p:spPr>
        <p:txBody>
          <a:bodyPr>
            <a:normAutofit/>
          </a:bodyPr>
          <a:lstStyle/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Метод К ближайших соседей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Метод опорных векторов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Случайных лес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Линейная регрессия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Градиентный </a:t>
            </a:r>
            <a:r>
              <a:rPr lang="ru-RU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бустинг</a:t>
            </a:r>
            <a:endParaRPr lang="ru-RU" sz="2400" spc="180" dirty="0" smtClean="0">
              <a:ln>
                <a:solidFill>
                  <a:srgbClr val="065CAB"/>
                </a:solidFill>
              </a:ln>
              <a:solidFill>
                <a:srgbClr val="065CAB"/>
              </a:solidFill>
            </a:endParaRP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Дерево решений</a:t>
            </a:r>
          </a:p>
          <a:p>
            <a:r>
              <a:rPr lang="ru-RU" sz="2400" spc="180" dirty="0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Многослойный </a:t>
            </a:r>
            <a:r>
              <a:rPr lang="ru-RU" sz="2400" spc="180" dirty="0" err="1" smtClean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</a:rPr>
              <a:t>перцептрон</a:t>
            </a:r>
            <a:endParaRPr lang="ru-RU" sz="26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8327434" cy="763733"/>
            <a:chOff x="1476753" y="3499669"/>
            <a:chExt cx="5349278" cy="763733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534927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и обучение модели для прогноза прочности при растяжении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735982" y="3597402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895" y="1489166"/>
            <a:ext cx="6591115" cy="53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8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</TotalTime>
  <Words>418</Words>
  <Application>Microsoft Office PowerPoint</Application>
  <PresentationFormat>Широкоэкранный</PresentationFormat>
  <Paragraphs>118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Open Sans</vt:lpstr>
      <vt:lpstr>Roboto Black</vt:lpstr>
      <vt:lpstr>Noto Sans Symbols</vt:lpstr>
      <vt:lpstr>ALS Sector Bold</vt:lpstr>
      <vt:lpstr>ALS Sector Regular</vt:lpstr>
      <vt:lpstr>Montserrat</vt:lpstr>
      <vt:lpstr>Arial</vt:lpstr>
      <vt:lpstr>If,kjyVUNE_28012021</vt:lpstr>
      <vt:lpstr>ВЫПУСКНАЯ КВАЛИФИКАЦИОННАЯ РАБОТА по курсу «Data Science Pro»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МАЭСТРО</cp:lastModifiedBy>
  <cp:revision>128</cp:revision>
  <dcterms:created xsi:type="dcterms:W3CDTF">2021-02-24T09:03:25Z</dcterms:created>
  <dcterms:modified xsi:type="dcterms:W3CDTF">2025-10-02T20:53:17Z</dcterms:modified>
</cp:coreProperties>
</file>